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60"/>
  </p:normalViewPr>
  <p:slideViewPr>
    <p:cSldViewPr>
      <p:cViewPr varScale="1">
        <p:scale>
          <a:sx n="87" d="100"/>
          <a:sy n="87" d="100"/>
        </p:scale>
        <p:origin x="-11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009ED056-3BA1-43DE-92BF-2C580FCDE6A3}" type="datetimeFigureOut">
              <a:rPr lang="es-ES" smtClean="0"/>
              <a:pPr/>
              <a:t>09/02/2010</a:t>
            </a:fld>
            <a:endParaRPr lang="es-ES"/>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CEAEF7F-DE3F-4F29-B02B-DDC2722A8FD5}" type="slidenum">
              <a:rPr lang="es-ES" smtClean="0"/>
              <a:pPr/>
              <a:t>‹Nº›</a:t>
            </a:fld>
            <a:endParaRPr lang="es-ES"/>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09ED056-3BA1-43DE-92BF-2C580FCDE6A3}" type="datetimeFigureOut">
              <a:rPr lang="es-ES" smtClean="0"/>
              <a:pPr/>
              <a:t>09/02/2010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CEAEF7F-DE3F-4F29-B02B-DDC2722A8FD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09ED056-3BA1-43DE-92BF-2C580FCDE6A3}" type="datetimeFigureOut">
              <a:rPr lang="es-ES" smtClean="0"/>
              <a:pPr/>
              <a:t>09/02/2010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CEAEF7F-DE3F-4F29-B02B-DDC2722A8FD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09ED056-3BA1-43DE-92BF-2C580FCDE6A3}" type="datetimeFigureOut">
              <a:rPr lang="es-ES" smtClean="0"/>
              <a:pPr/>
              <a:t>09/02/2010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CEAEF7F-DE3F-4F29-B02B-DDC2722A8FD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009ED056-3BA1-43DE-92BF-2C580FCDE6A3}" type="datetimeFigureOut">
              <a:rPr lang="es-ES" smtClean="0"/>
              <a:pPr/>
              <a:t>09/02/2010</a:t>
            </a:fld>
            <a:endParaRPr lang="es-ES"/>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CEAEF7F-DE3F-4F29-B02B-DDC2722A8FD5}" type="slidenum">
              <a:rPr lang="es-ES" smtClean="0"/>
              <a:pPr/>
              <a:t>‹Nº›</a:t>
            </a:fld>
            <a:endParaRPr lang="es-ES"/>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09ED056-3BA1-43DE-92BF-2C580FCDE6A3}" type="datetimeFigureOut">
              <a:rPr lang="es-ES" smtClean="0"/>
              <a:pPr/>
              <a:t>09/02/2010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ECEAEF7F-DE3F-4F29-B02B-DDC2722A8FD5}" type="slidenum">
              <a:rPr lang="es-ES" smtClean="0"/>
              <a:pPr/>
              <a:t>‹Nº›</a:t>
            </a:fld>
            <a:endParaRPr lang="es-ES"/>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09ED056-3BA1-43DE-92BF-2C580FCDE6A3}" type="datetimeFigureOut">
              <a:rPr lang="es-ES" smtClean="0"/>
              <a:pPr/>
              <a:t>09/02/2010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ECEAEF7F-DE3F-4F29-B02B-DDC2722A8FD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09ED056-3BA1-43DE-92BF-2C580FCDE6A3}" type="datetimeFigureOut">
              <a:rPr lang="es-ES" smtClean="0"/>
              <a:pPr/>
              <a:t>09/02/2010</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ECEAEF7F-DE3F-4F29-B02B-DDC2722A8FD5}" type="slidenum">
              <a:rPr lang="es-ES" smtClean="0"/>
              <a:pPr/>
              <a:t>‹Nº›</a:t>
            </a:fld>
            <a:endParaRPr lang="es-ES"/>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009ED056-3BA1-43DE-92BF-2C580FCDE6A3}" type="datetimeFigureOut">
              <a:rPr lang="es-ES" smtClean="0"/>
              <a:pPr/>
              <a:t>09/02/2010</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ECEAEF7F-DE3F-4F29-B02B-DDC2722A8FD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009ED056-3BA1-43DE-92BF-2C580FCDE6A3}" type="datetimeFigureOut">
              <a:rPr lang="es-ES" smtClean="0"/>
              <a:pPr/>
              <a:t>09/02/2010</a:t>
            </a:fld>
            <a:endParaRPr lang="es-ES"/>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CEAEF7F-DE3F-4F29-B02B-DDC2722A8FD5}" type="slidenum">
              <a:rPr lang="es-ES" smtClean="0"/>
              <a:pPr/>
              <a:t>‹Nº›</a:t>
            </a:fld>
            <a:endParaRPr lang="es-ES"/>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009ED056-3BA1-43DE-92BF-2C580FCDE6A3}" type="datetimeFigureOut">
              <a:rPr lang="es-ES" smtClean="0"/>
              <a:pPr/>
              <a:t>09/02/2010</a:t>
            </a:fld>
            <a:endParaRPr lang="es-ES"/>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CEAEF7F-DE3F-4F29-B02B-DDC2722A8FD5}" type="slidenum">
              <a:rPr lang="es-ES" smtClean="0"/>
              <a:pPr/>
              <a:t>‹Nº›</a:t>
            </a:fld>
            <a:endParaRPr lang="es-ES"/>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09ED056-3BA1-43DE-92BF-2C580FCDE6A3}" type="datetimeFigureOut">
              <a:rPr lang="es-ES" smtClean="0"/>
              <a:pPr/>
              <a:t>09/02/2010</a:t>
            </a:fld>
            <a:endParaRPr lang="es-ES"/>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CEAEF7F-DE3F-4F29-B02B-DDC2722A8FD5}" type="slidenum">
              <a:rPr lang="es-ES" smtClean="0"/>
              <a:pPr/>
              <a:t>‹Nº›</a:t>
            </a:fld>
            <a:endParaRPr lang="es-ES"/>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AREAS NATURALES PROTEGIDAS </a:t>
            </a:r>
            <a:endParaRPr lang="es-ES" dirty="0"/>
          </a:p>
        </p:txBody>
      </p:sp>
      <p:sp>
        <p:nvSpPr>
          <p:cNvPr id="3" name="2 Subtítulo"/>
          <p:cNvSpPr>
            <a:spLocks noGrp="1"/>
          </p:cNvSpPr>
          <p:nvPr>
            <p:ph type="subTitle" idx="1"/>
          </p:nvPr>
        </p:nvSpPr>
        <p:spPr/>
        <p:txBody>
          <a:bodyPr/>
          <a:lstStyle/>
          <a:p>
            <a:r>
              <a:rPr lang="es-ES" dirty="0" smtClean="0"/>
              <a:t>SAN LUIS POTOSI</a:t>
            </a:r>
          </a:p>
          <a:p>
            <a:endParaRPr lang="es-ES" dirty="0" smtClean="0"/>
          </a:p>
        </p:txBody>
      </p:sp>
      <p:pic>
        <p:nvPicPr>
          <p:cNvPr id="17410" name="Picture 2"/>
          <p:cNvPicPr>
            <a:picLocks noChangeAspect="1" noChangeArrowheads="1"/>
          </p:cNvPicPr>
          <p:nvPr/>
        </p:nvPicPr>
        <p:blipFill>
          <a:blip r:embed="rId2" cstate="print"/>
          <a:srcRect/>
          <a:stretch>
            <a:fillRect/>
          </a:stretch>
        </p:blipFill>
        <p:spPr bwMode="auto">
          <a:xfrm>
            <a:off x="500034" y="3500438"/>
            <a:ext cx="4286250" cy="28575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PARQUE ESTATAL DE PALAMA LARGA</a:t>
            </a:r>
            <a:endParaRPr lang="es-ES" dirty="0"/>
          </a:p>
        </p:txBody>
      </p:sp>
      <p:sp>
        <p:nvSpPr>
          <p:cNvPr id="3" name="2 Marcador de contenido"/>
          <p:cNvSpPr>
            <a:spLocks noGrp="1"/>
          </p:cNvSpPr>
          <p:nvPr>
            <p:ph idx="1"/>
          </p:nvPr>
        </p:nvSpPr>
        <p:spPr/>
        <p:txBody>
          <a:bodyPr>
            <a:normAutofit/>
          </a:bodyPr>
          <a:lstStyle/>
          <a:p>
            <a:pPr>
              <a:buNone/>
            </a:pPr>
            <a:r>
              <a:rPr lang="es-ES" sz="1800" dirty="0" smtClean="0"/>
              <a:t>Región: Media</a:t>
            </a:r>
          </a:p>
          <a:p>
            <a:pPr>
              <a:buNone/>
            </a:pPr>
            <a:r>
              <a:rPr lang="es-ES" sz="1800" dirty="0" smtClean="0"/>
              <a:t>Municipio: Rioverde</a:t>
            </a:r>
          </a:p>
          <a:p>
            <a:pPr>
              <a:buNone/>
            </a:pPr>
            <a:r>
              <a:rPr lang="es-ES" sz="1800" dirty="0" smtClean="0"/>
              <a:t>Superficie: 25 042 hectáreas</a:t>
            </a:r>
          </a:p>
          <a:p>
            <a:pPr>
              <a:buNone/>
            </a:pPr>
            <a:r>
              <a:rPr lang="es-ES" sz="1800" dirty="0" smtClean="0"/>
              <a:t>Decreto: Estatal. 5 de julio de 1998</a:t>
            </a:r>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lgn="just"/>
            <a:r>
              <a:rPr lang="es-ES" sz="1800" dirty="0" smtClean="0"/>
              <a:t>Se trata de ecosistemas que representan importantes sitios de alojamiento de fauna silvestre, principalmente de tipo migratorio actualmente en peligro de extinción debido entre otras cosas al crecimiento acelerado y desorganizado de las ciudades.</a:t>
            </a:r>
          </a:p>
          <a:p>
            <a:pPr algn="just">
              <a:buNone/>
            </a:pPr>
            <a:r>
              <a:rPr lang="es-ES" sz="1800" dirty="0" smtClean="0"/>
              <a:t> </a:t>
            </a:r>
          </a:p>
        </p:txBody>
      </p:sp>
      <p:pic>
        <p:nvPicPr>
          <p:cNvPr id="9219" name="Picture 3"/>
          <p:cNvPicPr>
            <a:picLocks noChangeAspect="1" noChangeArrowheads="1"/>
          </p:cNvPicPr>
          <p:nvPr/>
        </p:nvPicPr>
        <p:blipFill>
          <a:blip r:embed="rId2" cstate="print"/>
          <a:srcRect/>
          <a:stretch>
            <a:fillRect/>
          </a:stretch>
        </p:blipFill>
        <p:spPr bwMode="auto">
          <a:xfrm>
            <a:off x="5143504" y="1571612"/>
            <a:ext cx="2976562" cy="2334741"/>
          </a:xfrm>
          <a:prstGeom prst="rect">
            <a:avLst/>
          </a:prstGeom>
          <a:noFill/>
          <a:ln w="9525">
            <a:noFill/>
            <a:miter lim="800000"/>
            <a:headEnd/>
            <a:tailEnd/>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MANATIAL DE LA MEDIA LUNA</a:t>
            </a:r>
            <a:endParaRPr lang="es-ES" dirty="0"/>
          </a:p>
        </p:txBody>
      </p:sp>
      <p:sp>
        <p:nvSpPr>
          <p:cNvPr id="3" name="2 Marcador de contenido"/>
          <p:cNvSpPr>
            <a:spLocks noGrp="1"/>
          </p:cNvSpPr>
          <p:nvPr>
            <p:ph idx="1"/>
          </p:nvPr>
        </p:nvSpPr>
        <p:spPr/>
        <p:txBody>
          <a:bodyPr>
            <a:normAutofit/>
          </a:bodyPr>
          <a:lstStyle/>
          <a:p>
            <a:pPr algn="just">
              <a:buNone/>
            </a:pPr>
            <a:r>
              <a:rPr lang="es-ES" sz="1800" dirty="0" smtClean="0"/>
              <a:t>Región: Media </a:t>
            </a:r>
          </a:p>
          <a:p>
            <a:pPr algn="just">
              <a:buNone/>
            </a:pPr>
            <a:r>
              <a:rPr lang="es-ES" sz="1800" dirty="0" smtClean="0"/>
              <a:t>Municipio: Rioverde</a:t>
            </a:r>
          </a:p>
          <a:p>
            <a:pPr algn="just">
              <a:buNone/>
            </a:pPr>
            <a:r>
              <a:rPr lang="es-ES" sz="1800" dirty="0" smtClean="0"/>
              <a:t>Superficie: 100 hectáreas</a:t>
            </a:r>
          </a:p>
          <a:p>
            <a:pPr algn="just">
              <a:buNone/>
            </a:pPr>
            <a:r>
              <a:rPr lang="es-ES" sz="1800" dirty="0" smtClean="0"/>
              <a:t>Decreto: Estatal. 7 de julio de 2003</a:t>
            </a:r>
          </a:p>
          <a:p>
            <a:pPr algn="just">
              <a:buNone/>
            </a:pPr>
            <a:endParaRPr lang="es-ES" sz="1800" dirty="0" smtClean="0"/>
          </a:p>
          <a:p>
            <a:pPr algn="just">
              <a:buNone/>
            </a:pPr>
            <a:endParaRPr lang="es-ES" sz="1800" dirty="0" smtClean="0"/>
          </a:p>
          <a:p>
            <a:pPr algn="just">
              <a:buNone/>
            </a:pPr>
            <a:endParaRPr lang="es-ES" sz="1800" dirty="0" smtClean="0"/>
          </a:p>
          <a:p>
            <a:pPr algn="just">
              <a:buNone/>
            </a:pPr>
            <a:endParaRPr lang="es-ES" sz="1800" dirty="0" smtClean="0"/>
          </a:p>
          <a:p>
            <a:pPr algn="just"/>
            <a:r>
              <a:rPr lang="es-ES" sz="1800" dirty="0" smtClean="0"/>
              <a:t>Esta conformado por una laguna principal de aproximadamente 2.5 hectáreas, alimentada por una serie de canales donde existen varios manantiales.</a:t>
            </a:r>
          </a:p>
          <a:p>
            <a:pPr algn="just"/>
            <a:endParaRPr lang="es-ES" sz="1800" dirty="0" smtClean="0"/>
          </a:p>
          <a:p>
            <a:pPr algn="just">
              <a:buNone/>
            </a:pPr>
            <a:endParaRPr lang="es-ES" sz="1800" dirty="0" smtClean="0"/>
          </a:p>
          <a:p>
            <a:pPr algn="just">
              <a:buNone/>
            </a:pPr>
            <a:endParaRPr lang="es-ES" sz="1800" dirty="0"/>
          </a:p>
        </p:txBody>
      </p:sp>
      <p:pic>
        <p:nvPicPr>
          <p:cNvPr id="10243" name="Picture 3"/>
          <p:cNvPicPr>
            <a:picLocks noChangeAspect="1" noChangeArrowheads="1"/>
          </p:cNvPicPr>
          <p:nvPr/>
        </p:nvPicPr>
        <p:blipFill>
          <a:blip r:embed="rId2" cstate="print"/>
          <a:srcRect/>
          <a:stretch>
            <a:fillRect/>
          </a:stretch>
        </p:blipFill>
        <p:spPr bwMode="auto">
          <a:xfrm>
            <a:off x="5072066" y="1571612"/>
            <a:ext cx="2857501" cy="2143126"/>
          </a:xfrm>
          <a:prstGeom prst="rect">
            <a:avLst/>
          </a:prstGeom>
          <a:noFill/>
          <a:ln w="9525">
            <a:noFill/>
            <a:miter lim="800000"/>
            <a:headEnd/>
            <a:tailEnd/>
          </a:ln>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LA SIERRA DE EN MEDIO Y LA SIERRA DEL ESTE </a:t>
            </a:r>
            <a:endParaRPr lang="es-ES" dirty="0"/>
          </a:p>
        </p:txBody>
      </p:sp>
      <p:sp>
        <p:nvSpPr>
          <p:cNvPr id="3" name="2 Marcador de contenido"/>
          <p:cNvSpPr>
            <a:spLocks noGrp="1"/>
          </p:cNvSpPr>
          <p:nvPr>
            <p:ph idx="1"/>
          </p:nvPr>
        </p:nvSpPr>
        <p:spPr/>
        <p:txBody>
          <a:bodyPr>
            <a:normAutofit/>
          </a:bodyPr>
          <a:lstStyle/>
          <a:p>
            <a:pPr algn="just">
              <a:buNone/>
            </a:pPr>
            <a:r>
              <a:rPr lang="es-ES" sz="1800" dirty="0" smtClean="0"/>
              <a:t>Región: Huasteca</a:t>
            </a:r>
          </a:p>
          <a:p>
            <a:pPr algn="just">
              <a:buNone/>
            </a:pPr>
            <a:r>
              <a:rPr lang="es-ES" sz="1800" dirty="0" smtClean="0"/>
              <a:t>Municipio: El Naranjo</a:t>
            </a:r>
          </a:p>
          <a:p>
            <a:pPr algn="just">
              <a:buNone/>
            </a:pPr>
            <a:r>
              <a:rPr lang="es-ES" sz="1800" dirty="0" smtClean="0"/>
              <a:t>Superficie: 1 795 hectáreas</a:t>
            </a:r>
          </a:p>
          <a:p>
            <a:pPr algn="just">
              <a:buNone/>
            </a:pPr>
            <a:r>
              <a:rPr lang="es-ES" sz="1800" dirty="0" smtClean="0"/>
              <a:t>Decreto: Estatal. 1 de enero de 2004</a:t>
            </a:r>
          </a:p>
          <a:p>
            <a:pPr algn="just">
              <a:buNone/>
            </a:pPr>
            <a:endParaRPr lang="es-ES" sz="1800" dirty="0" smtClean="0"/>
          </a:p>
          <a:p>
            <a:pPr algn="just">
              <a:buNone/>
            </a:pPr>
            <a:endParaRPr lang="es-ES" sz="1800" dirty="0" smtClean="0"/>
          </a:p>
          <a:p>
            <a:pPr algn="just">
              <a:buNone/>
            </a:pPr>
            <a:endParaRPr lang="es-ES" sz="1800" dirty="0" smtClean="0"/>
          </a:p>
          <a:p>
            <a:pPr algn="just">
              <a:buNone/>
            </a:pPr>
            <a:endParaRPr lang="es-ES" sz="1800" dirty="0" smtClean="0"/>
          </a:p>
          <a:p>
            <a:pPr algn="just"/>
            <a:r>
              <a:rPr lang="es-ES" sz="1800" dirty="0" smtClean="0"/>
              <a:t>La comunidad vegetal dominante es la selva baja subcaducifolia. La fauna del área cuenta con mas 370 especies de vertebrados terrestres, de los cuales 89 son mamíferos, 139 aves, 25 anfibios y 139 reptiles.</a:t>
            </a:r>
          </a:p>
          <a:p>
            <a:pPr algn="just">
              <a:buNone/>
            </a:pPr>
            <a:endParaRPr lang="es-ES" sz="1800" dirty="0" smtClean="0"/>
          </a:p>
        </p:txBody>
      </p:sp>
      <p:pic>
        <p:nvPicPr>
          <p:cNvPr id="11267" name="Picture 3"/>
          <p:cNvPicPr>
            <a:picLocks noChangeAspect="1" noChangeArrowheads="1"/>
          </p:cNvPicPr>
          <p:nvPr/>
        </p:nvPicPr>
        <p:blipFill>
          <a:blip r:embed="rId2" cstate="print"/>
          <a:srcRect/>
          <a:stretch>
            <a:fillRect/>
          </a:stretch>
        </p:blipFill>
        <p:spPr bwMode="auto">
          <a:xfrm>
            <a:off x="4857752" y="1571612"/>
            <a:ext cx="3181357" cy="2105211"/>
          </a:xfrm>
          <a:prstGeom prst="rect">
            <a:avLst/>
          </a:prstGeom>
          <a:noFill/>
          <a:ln w="9525">
            <a:noFill/>
            <a:miter lim="800000"/>
            <a:headEnd/>
            <a:tailEnd/>
          </a:ln>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SIERRA LA MOJONERA</a:t>
            </a:r>
            <a:endParaRPr lang="es-ES" dirty="0"/>
          </a:p>
        </p:txBody>
      </p:sp>
      <p:sp>
        <p:nvSpPr>
          <p:cNvPr id="3" name="2 Marcador de contenido"/>
          <p:cNvSpPr>
            <a:spLocks noGrp="1"/>
          </p:cNvSpPr>
          <p:nvPr>
            <p:ph idx="1"/>
          </p:nvPr>
        </p:nvSpPr>
        <p:spPr/>
        <p:txBody>
          <a:bodyPr>
            <a:normAutofit/>
          </a:bodyPr>
          <a:lstStyle/>
          <a:p>
            <a:pPr algn="just">
              <a:buNone/>
            </a:pPr>
            <a:r>
              <a:rPr lang="es-ES" sz="1800" dirty="0" smtClean="0"/>
              <a:t>Región: Altiplano</a:t>
            </a:r>
          </a:p>
          <a:p>
            <a:pPr algn="just">
              <a:buNone/>
            </a:pPr>
            <a:r>
              <a:rPr lang="es-ES" sz="1800" dirty="0" smtClean="0"/>
              <a:t>Municipio: Vanegas</a:t>
            </a:r>
          </a:p>
          <a:p>
            <a:pPr algn="just">
              <a:buNone/>
            </a:pPr>
            <a:r>
              <a:rPr lang="es-ES" sz="1800" dirty="0" smtClean="0"/>
              <a:t>Superficie 9 200 hectáreas</a:t>
            </a:r>
          </a:p>
          <a:p>
            <a:pPr algn="just">
              <a:buNone/>
            </a:pPr>
            <a:r>
              <a:rPr lang="es-ES" sz="1800" dirty="0" smtClean="0"/>
              <a:t>Decreto: Federal. 13 de agosto de 1981 </a:t>
            </a:r>
          </a:p>
          <a:p>
            <a:pPr algn="just">
              <a:buNone/>
            </a:pPr>
            <a:endParaRPr lang="es-ES" sz="1800" dirty="0" smtClean="0"/>
          </a:p>
          <a:p>
            <a:pPr algn="just">
              <a:buNone/>
            </a:pPr>
            <a:endParaRPr lang="es-ES" sz="1800" dirty="0" smtClean="0"/>
          </a:p>
          <a:p>
            <a:pPr algn="just">
              <a:buNone/>
            </a:pPr>
            <a:endParaRPr lang="es-ES" sz="1800" dirty="0" smtClean="0"/>
          </a:p>
          <a:p>
            <a:pPr algn="just">
              <a:buNone/>
            </a:pPr>
            <a:endParaRPr lang="es-ES" sz="1800" dirty="0" smtClean="0"/>
          </a:p>
          <a:p>
            <a:pPr algn="just">
              <a:buNone/>
            </a:pPr>
            <a:endParaRPr lang="es-ES" sz="1800" dirty="0" smtClean="0"/>
          </a:p>
          <a:p>
            <a:pPr algn="just"/>
            <a:r>
              <a:rPr lang="es-ES" sz="1800" dirty="0" smtClean="0"/>
              <a:t>Algunos componentes de eta zona están catalogados como endémicos de la región, entre ellos el perrito llanero, también cuenta con águila real venado cola blanca, puma, entre otros.</a:t>
            </a:r>
          </a:p>
          <a:p>
            <a:pPr algn="just"/>
            <a:r>
              <a:rPr lang="es-ES" sz="1800" dirty="0" smtClean="0"/>
              <a:t>Su flora esta representada por un gran numero de cactáceas, además de matorral, palmas mezquites, garambullos y tuna duraznillo.</a:t>
            </a:r>
          </a:p>
          <a:p>
            <a:pPr algn="just"/>
            <a:endParaRPr lang="es-ES" sz="1800" dirty="0" smtClean="0"/>
          </a:p>
          <a:p>
            <a:pPr algn="just"/>
            <a:endParaRPr lang="es-ES" sz="1800" dirty="0"/>
          </a:p>
        </p:txBody>
      </p:sp>
      <p:pic>
        <p:nvPicPr>
          <p:cNvPr id="12291" name="Picture 3"/>
          <p:cNvPicPr>
            <a:picLocks noChangeAspect="1" noChangeArrowheads="1"/>
          </p:cNvPicPr>
          <p:nvPr/>
        </p:nvPicPr>
        <p:blipFill>
          <a:blip r:embed="rId2" cstate="print"/>
          <a:srcRect/>
          <a:stretch>
            <a:fillRect/>
          </a:stretch>
        </p:blipFill>
        <p:spPr bwMode="auto">
          <a:xfrm>
            <a:off x="5500694" y="1571612"/>
            <a:ext cx="3071835" cy="2303876"/>
          </a:xfrm>
          <a:prstGeom prst="rect">
            <a:avLst/>
          </a:prstGeom>
          <a:noFill/>
          <a:ln w="9525">
            <a:noFill/>
            <a:miter lim="800000"/>
            <a:headEnd/>
            <a:tailEnd/>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REAL DE GUADALCAZAR</a:t>
            </a:r>
            <a:endParaRPr lang="es-ES" dirty="0"/>
          </a:p>
        </p:txBody>
      </p:sp>
      <p:sp>
        <p:nvSpPr>
          <p:cNvPr id="3" name="2 Marcador de contenido"/>
          <p:cNvSpPr>
            <a:spLocks noGrp="1"/>
          </p:cNvSpPr>
          <p:nvPr>
            <p:ph idx="1"/>
          </p:nvPr>
        </p:nvSpPr>
        <p:spPr/>
        <p:txBody>
          <a:bodyPr>
            <a:normAutofit/>
          </a:bodyPr>
          <a:lstStyle/>
          <a:p>
            <a:pPr algn="just">
              <a:buNone/>
            </a:pPr>
            <a:r>
              <a:rPr lang="es-ES" sz="1800" dirty="0" smtClean="0"/>
              <a:t>Región: Altiplano</a:t>
            </a:r>
          </a:p>
          <a:p>
            <a:pPr algn="just">
              <a:buNone/>
            </a:pPr>
            <a:r>
              <a:rPr lang="es-ES" sz="1800" dirty="0" smtClean="0"/>
              <a:t>Municipio: Guadalcazar</a:t>
            </a:r>
          </a:p>
          <a:p>
            <a:pPr algn="just">
              <a:buNone/>
            </a:pPr>
            <a:r>
              <a:rPr lang="es-ES" sz="1800" dirty="0" smtClean="0"/>
              <a:t>Superficie: 188 758 hectáreas </a:t>
            </a:r>
          </a:p>
          <a:p>
            <a:pPr algn="just">
              <a:buNone/>
            </a:pPr>
            <a:r>
              <a:rPr lang="es-ES" sz="1800" dirty="0" smtClean="0"/>
              <a:t>Decreto: Estatal. 27 de septiembre de 1997</a:t>
            </a:r>
          </a:p>
          <a:p>
            <a:pPr algn="just">
              <a:buNone/>
            </a:pPr>
            <a:endParaRPr lang="es-ES" sz="1800" dirty="0" smtClean="0"/>
          </a:p>
          <a:p>
            <a:pPr algn="just">
              <a:buNone/>
            </a:pPr>
            <a:endParaRPr lang="es-ES" sz="1800" dirty="0" smtClean="0"/>
          </a:p>
          <a:p>
            <a:pPr algn="just">
              <a:buNone/>
            </a:pPr>
            <a:endParaRPr lang="es-ES" sz="1800" dirty="0" smtClean="0"/>
          </a:p>
          <a:p>
            <a:pPr algn="just">
              <a:buNone/>
            </a:pPr>
            <a:endParaRPr lang="es-ES" sz="1800" dirty="0" smtClean="0"/>
          </a:p>
          <a:p>
            <a:pPr algn="just"/>
            <a:r>
              <a:rPr lang="es-ES" sz="1800" dirty="0" smtClean="0"/>
              <a:t>La reserva garantiza la supervivencia de aproximadamente 20% de las especies de la región. Permite prosperar a una diversa gama de comunidades vegetales, como, encinares, chaparrales, pastizales, entre otros.</a:t>
            </a:r>
          </a:p>
          <a:p>
            <a:pPr algn="just"/>
            <a:r>
              <a:rPr lang="es-ES" sz="1800" dirty="0" smtClean="0"/>
              <a:t>Así como a poblaciones de especies animales como osos negro, puma , jabalí, conejo, liebre ratón, aves y reptiles.</a:t>
            </a:r>
          </a:p>
          <a:p>
            <a:pPr algn="just"/>
            <a:r>
              <a:rPr lang="es-ES" sz="1800" dirty="0" smtClean="0"/>
              <a:t>En le lugar existen 200 sitios de interés arqueológico e histórico registrados.</a:t>
            </a:r>
          </a:p>
          <a:p>
            <a:pPr algn="just">
              <a:buNone/>
            </a:pPr>
            <a:endParaRPr lang="es-ES" sz="1800" dirty="0"/>
          </a:p>
        </p:txBody>
      </p:sp>
      <p:pic>
        <p:nvPicPr>
          <p:cNvPr id="13315" name="Picture 3"/>
          <p:cNvPicPr>
            <a:picLocks noChangeAspect="1" noChangeArrowheads="1"/>
          </p:cNvPicPr>
          <p:nvPr/>
        </p:nvPicPr>
        <p:blipFill>
          <a:blip r:embed="rId2" cstate="print"/>
          <a:srcRect/>
          <a:stretch>
            <a:fillRect/>
          </a:stretch>
        </p:blipFill>
        <p:spPr bwMode="auto">
          <a:xfrm>
            <a:off x="5286380" y="1500174"/>
            <a:ext cx="3286129" cy="2291408"/>
          </a:xfrm>
          <a:prstGeom prst="rect">
            <a:avLst/>
          </a:prstGeom>
          <a:noFill/>
          <a:ln w="9525">
            <a:noFill/>
            <a:miter lim="800000"/>
            <a:headEnd/>
            <a:tailEnd/>
          </a:ln>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PARQUE NACIONAL EL GOGORRON</a:t>
            </a:r>
            <a:endParaRPr lang="es-ES" dirty="0"/>
          </a:p>
        </p:txBody>
      </p:sp>
      <p:sp>
        <p:nvSpPr>
          <p:cNvPr id="3" name="2 Marcador de contenido"/>
          <p:cNvSpPr>
            <a:spLocks noGrp="1"/>
          </p:cNvSpPr>
          <p:nvPr>
            <p:ph idx="1"/>
          </p:nvPr>
        </p:nvSpPr>
        <p:spPr/>
        <p:txBody>
          <a:bodyPr>
            <a:normAutofit/>
          </a:bodyPr>
          <a:lstStyle/>
          <a:p>
            <a:pPr>
              <a:buNone/>
            </a:pPr>
            <a:r>
              <a:rPr lang="es-ES" sz="1800" dirty="0" smtClean="0"/>
              <a:t>Región:  San Luis</a:t>
            </a:r>
          </a:p>
          <a:p>
            <a:pPr>
              <a:buNone/>
            </a:pPr>
            <a:r>
              <a:rPr lang="es-ES" sz="1800" dirty="0" smtClean="0"/>
              <a:t>Municipio: Villa de Reyes</a:t>
            </a:r>
          </a:p>
          <a:p>
            <a:pPr>
              <a:buNone/>
            </a:pPr>
            <a:r>
              <a:rPr lang="es-ES" sz="1800" dirty="0" smtClean="0"/>
              <a:t>Superficie: 25 000 hectáreas</a:t>
            </a:r>
          </a:p>
          <a:p>
            <a:pPr>
              <a:buNone/>
            </a:pPr>
            <a:r>
              <a:rPr lang="es-ES" sz="1800" dirty="0" smtClean="0"/>
              <a:t>Decreto: Federal. 22 de septiembre de 1936</a:t>
            </a:r>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lgn="just"/>
            <a:r>
              <a:rPr lang="es-ES" sz="1800" dirty="0" smtClean="0"/>
              <a:t>La fauna presenta una diversidad biológica media con elementos del desierto de Chihuahua y predominio de roedores, carnívoros y reptiles.</a:t>
            </a:r>
          </a:p>
          <a:p>
            <a:pPr algn="just"/>
            <a:r>
              <a:rPr lang="es-ES" sz="1800" dirty="0" smtClean="0"/>
              <a:t>Esta dividido por zonas para su mayor conservación entre las que destacan: silvo-pastoril, protectora forestal, agrícola, entre otras</a:t>
            </a:r>
          </a:p>
          <a:p>
            <a:pPr algn="just">
              <a:buNone/>
            </a:pPr>
            <a:endParaRPr lang="es-ES" sz="1800" dirty="0" smtClean="0"/>
          </a:p>
          <a:p>
            <a:endParaRPr lang="es-ES" sz="1800" dirty="0"/>
          </a:p>
        </p:txBody>
      </p:sp>
      <p:pic>
        <p:nvPicPr>
          <p:cNvPr id="14339" name="Picture 3"/>
          <p:cNvPicPr>
            <a:picLocks noChangeAspect="1" noChangeArrowheads="1"/>
          </p:cNvPicPr>
          <p:nvPr/>
        </p:nvPicPr>
        <p:blipFill>
          <a:blip r:embed="rId2" cstate="print"/>
          <a:srcRect/>
          <a:stretch>
            <a:fillRect/>
          </a:stretch>
        </p:blipFill>
        <p:spPr bwMode="auto">
          <a:xfrm>
            <a:off x="5572132" y="1643050"/>
            <a:ext cx="2500330" cy="1875248"/>
          </a:xfrm>
          <a:prstGeom prst="rect">
            <a:avLst/>
          </a:prstGeom>
          <a:noFill/>
          <a:ln w="9525">
            <a:noFill/>
            <a:miter lim="800000"/>
            <a:headEnd/>
            <a:tailEnd/>
          </a:ln>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SIERRA DE ALVAREZ</a:t>
            </a:r>
            <a:endParaRPr lang="es-ES" dirty="0"/>
          </a:p>
        </p:txBody>
      </p:sp>
      <p:sp>
        <p:nvSpPr>
          <p:cNvPr id="3" name="2 Marcador de contenido"/>
          <p:cNvSpPr>
            <a:spLocks noGrp="1"/>
          </p:cNvSpPr>
          <p:nvPr>
            <p:ph idx="1"/>
          </p:nvPr>
        </p:nvSpPr>
        <p:spPr/>
        <p:txBody>
          <a:bodyPr>
            <a:normAutofit/>
          </a:bodyPr>
          <a:lstStyle/>
          <a:p>
            <a:pPr>
              <a:buNone/>
            </a:pPr>
            <a:r>
              <a:rPr lang="es-ES" sz="1800" dirty="0" smtClean="0"/>
              <a:t>Región: San Luis</a:t>
            </a:r>
          </a:p>
          <a:p>
            <a:pPr>
              <a:buNone/>
            </a:pPr>
            <a:r>
              <a:rPr lang="es-ES" sz="1800" dirty="0" smtClean="0"/>
              <a:t>Municipio: Armadillo de los Infante y Zaragoza</a:t>
            </a:r>
          </a:p>
          <a:p>
            <a:pPr>
              <a:buNone/>
            </a:pPr>
            <a:r>
              <a:rPr lang="es-ES" sz="1800" dirty="0" smtClean="0"/>
              <a:t>Superficie: 16 900 hectáreas</a:t>
            </a:r>
          </a:p>
          <a:p>
            <a:pPr>
              <a:buNone/>
            </a:pPr>
            <a:r>
              <a:rPr lang="es-ES" sz="1800" dirty="0" smtClean="0"/>
              <a:t>Decreto: Federal. 17 de julio de 1981</a:t>
            </a:r>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lgn="just"/>
            <a:r>
              <a:rPr lang="es-ES" sz="1800" dirty="0" smtClean="0"/>
              <a:t>Esta zona se caracteriza por una impresionante geología cárstica.</a:t>
            </a:r>
          </a:p>
          <a:p>
            <a:pPr algn="just"/>
            <a:r>
              <a:rPr lang="es-ES" sz="1800" dirty="0" smtClean="0"/>
              <a:t>Le vegetación domínate es el bosque de encino, con especies que alcanzan hasta los 25 metros de largo.</a:t>
            </a:r>
          </a:p>
          <a:p>
            <a:pPr algn="just"/>
            <a:r>
              <a:rPr lang="es-ES" sz="1800" dirty="0" smtClean="0"/>
              <a:t>La fauna silvestre se compone principalmente con venado cola blanca, armadillo, coyote, puma, gato montes, víbora de cascabel, culebra, entre otros.</a:t>
            </a:r>
          </a:p>
        </p:txBody>
      </p:sp>
      <p:pic>
        <p:nvPicPr>
          <p:cNvPr id="15363" name="Picture 3"/>
          <p:cNvPicPr>
            <a:picLocks noChangeAspect="1" noChangeArrowheads="1"/>
          </p:cNvPicPr>
          <p:nvPr/>
        </p:nvPicPr>
        <p:blipFill>
          <a:blip r:embed="rId2" cstate="print"/>
          <a:srcRect/>
          <a:stretch>
            <a:fillRect/>
          </a:stretch>
        </p:blipFill>
        <p:spPr bwMode="auto">
          <a:xfrm>
            <a:off x="5643570" y="1500174"/>
            <a:ext cx="2857503" cy="2143127"/>
          </a:xfrm>
          <a:prstGeom prst="rect">
            <a:avLst/>
          </a:prstGeom>
          <a:noFill/>
          <a:ln w="9525">
            <a:noFill/>
            <a:miter lim="800000"/>
            <a:headEnd/>
            <a:tailEnd/>
          </a:ln>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	PASEO DE LA PRESA DE SAN JOSE</a:t>
            </a:r>
            <a:endParaRPr lang="es-ES" dirty="0"/>
          </a:p>
        </p:txBody>
      </p:sp>
      <p:sp>
        <p:nvSpPr>
          <p:cNvPr id="3" name="2 Marcador de contenido"/>
          <p:cNvSpPr>
            <a:spLocks noGrp="1"/>
          </p:cNvSpPr>
          <p:nvPr>
            <p:ph idx="1"/>
          </p:nvPr>
        </p:nvSpPr>
        <p:spPr/>
        <p:txBody>
          <a:bodyPr>
            <a:normAutofit/>
          </a:bodyPr>
          <a:lstStyle/>
          <a:p>
            <a:pPr>
              <a:buNone/>
            </a:pPr>
            <a:r>
              <a:rPr lang="es-ES" sz="1800" dirty="0" smtClean="0"/>
              <a:t>Región: San Luis</a:t>
            </a:r>
          </a:p>
          <a:p>
            <a:pPr>
              <a:buNone/>
            </a:pPr>
            <a:r>
              <a:rPr lang="es-ES" sz="1800" dirty="0" smtClean="0"/>
              <a:t>Municipio: San Luis POTOSI</a:t>
            </a:r>
          </a:p>
          <a:p>
            <a:pPr>
              <a:buNone/>
            </a:pPr>
            <a:r>
              <a:rPr lang="es-ES" sz="1800" dirty="0" smtClean="0"/>
              <a:t>Superficie: 304 hectáreas</a:t>
            </a:r>
          </a:p>
          <a:p>
            <a:pPr>
              <a:buNone/>
            </a:pPr>
            <a:r>
              <a:rPr lang="es-ES" sz="1800" dirty="0" smtClean="0"/>
              <a:t>Decreto: Estatal. 5 de junio de 1996 </a:t>
            </a:r>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lgn="just"/>
            <a:r>
              <a:rPr lang="es-ES" sz="1800" dirty="0" smtClean="0"/>
              <a:t>Cubre una superficie donde se localiza una área de bosque. También comprende la parte principal de la presa de San Jose.</a:t>
            </a:r>
          </a:p>
          <a:p>
            <a:pPr algn="just"/>
            <a:r>
              <a:rPr lang="es-ES" sz="1800" dirty="0" smtClean="0"/>
              <a:t>Se ubica al poniente de la cuidad de San Luis Potosí, entre las sierras de San Miguelito y Mezquitic.</a:t>
            </a:r>
          </a:p>
          <a:p>
            <a:pPr algn="just">
              <a:buNone/>
            </a:pPr>
            <a:r>
              <a:rPr lang="es-ES" sz="1800" dirty="0" smtClean="0"/>
              <a:t> </a:t>
            </a:r>
          </a:p>
          <a:p>
            <a:pPr>
              <a:buNone/>
            </a:pPr>
            <a:endParaRPr lang="es-ES" sz="1800" dirty="0" smtClean="0"/>
          </a:p>
          <a:p>
            <a:pPr>
              <a:buNone/>
            </a:pPr>
            <a:endParaRPr lang="es-ES" sz="1800" dirty="0"/>
          </a:p>
        </p:txBody>
      </p:sp>
      <p:pic>
        <p:nvPicPr>
          <p:cNvPr id="16387" name="Picture 3"/>
          <p:cNvPicPr>
            <a:picLocks noChangeAspect="1" noChangeArrowheads="1"/>
          </p:cNvPicPr>
          <p:nvPr/>
        </p:nvPicPr>
        <p:blipFill>
          <a:blip r:embed="rId2" cstate="print"/>
          <a:srcRect/>
          <a:stretch>
            <a:fillRect/>
          </a:stretch>
        </p:blipFill>
        <p:spPr bwMode="auto">
          <a:xfrm>
            <a:off x="5286380" y="1643050"/>
            <a:ext cx="2666997" cy="2000248"/>
          </a:xfrm>
          <a:prstGeom prst="rect">
            <a:avLst/>
          </a:prstGeom>
          <a:noFill/>
          <a:ln w="9525">
            <a:noFill/>
            <a:miter lim="800000"/>
            <a:headEnd/>
            <a:tailEnd/>
          </a:ln>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RESERVA FORESTAL BOSCOSA</a:t>
            </a:r>
            <a:endParaRPr lang="es-ES" dirty="0"/>
          </a:p>
        </p:txBody>
      </p:sp>
      <p:sp>
        <p:nvSpPr>
          <p:cNvPr id="3" name="2 Marcador de contenido"/>
          <p:cNvSpPr>
            <a:spLocks noGrp="1"/>
          </p:cNvSpPr>
          <p:nvPr>
            <p:ph idx="1"/>
          </p:nvPr>
        </p:nvSpPr>
        <p:spPr>
          <a:xfrm>
            <a:off x="457200" y="1646236"/>
            <a:ext cx="8229600" cy="4854598"/>
          </a:xfrm>
        </p:spPr>
        <p:txBody>
          <a:bodyPr>
            <a:normAutofit/>
          </a:bodyPr>
          <a:lstStyle/>
          <a:p>
            <a:pPr>
              <a:buNone/>
            </a:pPr>
            <a:r>
              <a:rPr lang="es-ES" sz="1800" dirty="0" smtClean="0"/>
              <a:t>Región: Huasteca</a:t>
            </a:r>
          </a:p>
          <a:p>
            <a:pPr>
              <a:buNone/>
            </a:pPr>
            <a:r>
              <a:rPr lang="es-ES" sz="1800" dirty="0" smtClean="0"/>
              <a:t>Municipio: Xilitla</a:t>
            </a:r>
          </a:p>
          <a:p>
            <a:pPr>
              <a:buNone/>
            </a:pPr>
            <a:r>
              <a:rPr lang="es-ES" sz="1800" dirty="0" smtClean="0"/>
              <a:t>Superficie: 29 885 hectáreas</a:t>
            </a:r>
          </a:p>
          <a:p>
            <a:pPr>
              <a:buNone/>
            </a:pPr>
            <a:r>
              <a:rPr lang="es-ES" sz="1800" dirty="0" smtClean="0"/>
              <a:t>Decreto: Federal. 3 de noviembre de 1923</a:t>
            </a:r>
          </a:p>
          <a:p>
            <a:pPr>
              <a:buNone/>
            </a:pPr>
            <a:endParaRPr lang="es-ES" sz="1800" dirty="0" smtClean="0"/>
          </a:p>
          <a:p>
            <a:pPr>
              <a:buNone/>
            </a:pPr>
            <a:endParaRPr lang="es-ES" sz="1800" dirty="0" smtClean="0"/>
          </a:p>
          <a:p>
            <a:pPr>
              <a:buNone/>
            </a:pPr>
            <a:endParaRPr lang="es-ES" sz="1800" dirty="0" smtClean="0"/>
          </a:p>
          <a:p>
            <a:pPr algn="just"/>
            <a:r>
              <a:rPr lang="es-ES" sz="1800" dirty="0" smtClean="0"/>
              <a:t>El área es una extraordinaria zona de recarga de acuíferos que alimentan parte de los ríos de la huasteca.</a:t>
            </a:r>
          </a:p>
          <a:p>
            <a:pPr algn="just"/>
            <a:r>
              <a:rPr lang="es-ES" sz="1800" dirty="0" smtClean="0"/>
              <a:t>Contiene bosques  maduros que albergan una gran cantidad de diversidad biológica.</a:t>
            </a:r>
          </a:p>
          <a:p>
            <a:pPr algn="just"/>
            <a:r>
              <a:rPr lang="es-ES" sz="1800" dirty="0" smtClean="0"/>
              <a:t> Presenta una amplia diversidad florística  y helechos absorbentes.</a:t>
            </a:r>
          </a:p>
          <a:p>
            <a:pPr algn="just"/>
            <a:r>
              <a:rPr lang="es-ES" sz="1800" dirty="0" smtClean="0"/>
              <a:t> Entre la fauna que la habita se encuentran especies como tigrillo, ocelote, guacamaya, armadillo, venado cola blanca, entre otros. </a:t>
            </a:r>
          </a:p>
          <a:p>
            <a:pPr algn="just"/>
            <a:endParaRPr lang="es-ES" sz="1800" dirty="0" smtClean="0"/>
          </a:p>
          <a:p>
            <a:pPr algn="just">
              <a:buNone/>
            </a:pPr>
            <a:r>
              <a:rPr lang="es-ES" sz="1800" dirty="0" smtClean="0"/>
              <a:t> </a:t>
            </a:r>
            <a:endParaRPr lang="es-ES" sz="1800" dirty="0"/>
          </a:p>
        </p:txBody>
      </p:sp>
      <p:pic>
        <p:nvPicPr>
          <p:cNvPr id="1027" name="Picture 3"/>
          <p:cNvPicPr>
            <a:picLocks noChangeAspect="1" noChangeArrowheads="1"/>
          </p:cNvPicPr>
          <p:nvPr/>
        </p:nvPicPr>
        <p:blipFill>
          <a:blip r:embed="rId2" cstate="print"/>
          <a:srcRect/>
          <a:stretch>
            <a:fillRect/>
          </a:stretch>
        </p:blipFill>
        <p:spPr bwMode="auto">
          <a:xfrm>
            <a:off x="5857884" y="1500174"/>
            <a:ext cx="2809873" cy="210740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SIERRA DE LA ABRA DE TANCHIPA </a:t>
            </a:r>
            <a:endParaRPr lang="es-ES" dirty="0"/>
          </a:p>
        </p:txBody>
      </p:sp>
      <p:sp>
        <p:nvSpPr>
          <p:cNvPr id="3" name="2 Marcador de contenido"/>
          <p:cNvSpPr>
            <a:spLocks noGrp="1"/>
          </p:cNvSpPr>
          <p:nvPr>
            <p:ph idx="1"/>
          </p:nvPr>
        </p:nvSpPr>
        <p:spPr/>
        <p:txBody>
          <a:bodyPr>
            <a:normAutofit/>
          </a:bodyPr>
          <a:lstStyle/>
          <a:p>
            <a:pPr>
              <a:buNone/>
            </a:pPr>
            <a:r>
              <a:rPr lang="es-ES" sz="1800" dirty="0" smtClean="0"/>
              <a:t>Región: Huasteca</a:t>
            </a:r>
          </a:p>
          <a:p>
            <a:pPr>
              <a:buNone/>
            </a:pPr>
            <a:r>
              <a:rPr lang="es-ES" sz="1800" dirty="0" smtClean="0"/>
              <a:t>Municipio: Ciudad Valles y Tamuin</a:t>
            </a:r>
          </a:p>
          <a:p>
            <a:pPr>
              <a:buNone/>
            </a:pPr>
            <a:r>
              <a:rPr lang="es-ES" sz="1800" dirty="0" smtClean="0"/>
              <a:t>Superficie: 21 465 hectáreas</a:t>
            </a:r>
          </a:p>
          <a:p>
            <a:pPr>
              <a:buNone/>
            </a:pPr>
            <a:r>
              <a:rPr lang="es-ES" sz="1800" dirty="0" smtClean="0"/>
              <a:t>Decreto: Federal. 6 de junio de 1994</a:t>
            </a:r>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lgn="just"/>
            <a:r>
              <a:rPr lang="es-ES" sz="1800" dirty="0" smtClean="0"/>
              <a:t>Su importancia reside en ser uno de los últimos reductos de flora y fauna neotropicales del país, con una muestra importante de biodiversidad.</a:t>
            </a:r>
          </a:p>
          <a:p>
            <a:pPr algn="just"/>
            <a:r>
              <a:rPr lang="es-ES" sz="1800" dirty="0" smtClean="0"/>
              <a:t>La fauna cuent6a con 161 especies de animales, entre ellas, tigrillo, ocelote, jabalí, armadillo, coyote, tuza, entre otros.</a:t>
            </a:r>
          </a:p>
          <a:p>
            <a:pPr algn="just"/>
            <a:r>
              <a:rPr lang="es-ES" sz="1800" dirty="0" smtClean="0"/>
              <a:t>Su flora es espinosa, encinar tropical y palmar.</a:t>
            </a:r>
          </a:p>
          <a:p>
            <a:pPr>
              <a:buNone/>
            </a:pPr>
            <a:endParaRPr lang="es-ES" sz="1800" dirty="0"/>
          </a:p>
        </p:txBody>
      </p:sp>
      <p:pic>
        <p:nvPicPr>
          <p:cNvPr id="2051" name="Picture 3"/>
          <p:cNvPicPr>
            <a:picLocks noChangeAspect="1" noChangeArrowheads="1"/>
          </p:cNvPicPr>
          <p:nvPr/>
        </p:nvPicPr>
        <p:blipFill>
          <a:blip r:embed="rId2" cstate="print"/>
          <a:srcRect/>
          <a:stretch>
            <a:fillRect/>
          </a:stretch>
        </p:blipFill>
        <p:spPr bwMode="auto">
          <a:xfrm>
            <a:off x="5214942" y="1643050"/>
            <a:ext cx="3133727" cy="21642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SOTANO DE LAS GLONDRINAS</a:t>
            </a:r>
            <a:endParaRPr lang="es-ES" dirty="0"/>
          </a:p>
        </p:txBody>
      </p:sp>
      <p:sp>
        <p:nvSpPr>
          <p:cNvPr id="3" name="2 Marcador de contenido"/>
          <p:cNvSpPr>
            <a:spLocks noGrp="1"/>
          </p:cNvSpPr>
          <p:nvPr>
            <p:ph idx="1"/>
          </p:nvPr>
        </p:nvSpPr>
        <p:spPr/>
        <p:txBody>
          <a:bodyPr>
            <a:normAutofit/>
          </a:bodyPr>
          <a:lstStyle/>
          <a:p>
            <a:pPr>
              <a:buNone/>
            </a:pPr>
            <a:r>
              <a:rPr lang="es-ES" sz="1800" dirty="0" smtClean="0"/>
              <a:t>Región: Huasteca</a:t>
            </a:r>
          </a:p>
          <a:p>
            <a:pPr>
              <a:buNone/>
            </a:pPr>
            <a:r>
              <a:rPr lang="es-ES" sz="1800" dirty="0" smtClean="0"/>
              <a:t>Municipio: Aquismon</a:t>
            </a:r>
          </a:p>
          <a:p>
            <a:pPr>
              <a:buNone/>
            </a:pPr>
            <a:r>
              <a:rPr lang="es-ES" sz="1800" dirty="0" smtClean="0"/>
              <a:t>Superficie: 284.5 hectáreas </a:t>
            </a:r>
          </a:p>
          <a:p>
            <a:pPr>
              <a:buNone/>
            </a:pPr>
            <a:r>
              <a:rPr lang="es-ES" sz="1800" dirty="0" smtClean="0"/>
              <a:t>Decreto: Estatal. 15 de marzo de 2001</a:t>
            </a:r>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lgn="just"/>
            <a:r>
              <a:rPr lang="es-ES" sz="1800" dirty="0" smtClean="0"/>
              <a:t>Se trata de un evento geológico de gran magnitud, donde se resguarda un ecosistema único que es sitio de anidación y refugio de fauna silvestre, entre las que destacan aves y murciélagos.</a:t>
            </a:r>
          </a:p>
          <a:p>
            <a:pPr algn="just"/>
            <a:r>
              <a:rPr lang="es-ES" sz="1800" dirty="0" smtClean="0"/>
              <a:t>La vegetación de la zona se caracteriza por la selva mediana.</a:t>
            </a:r>
          </a:p>
          <a:p>
            <a:pPr algn="just"/>
            <a:r>
              <a:rPr lang="es-ES" sz="1800" dirty="0" smtClean="0"/>
              <a:t>Considerado una atractivo de interés mundial por ocupar el sexto lugar entre las verticales mas grandes del mundo y el segundo a nivel nacional.</a:t>
            </a:r>
          </a:p>
          <a:p>
            <a:pPr algn="just">
              <a:buNone/>
            </a:pPr>
            <a:endParaRPr lang="es-ES" sz="1800" dirty="0" smtClean="0"/>
          </a:p>
          <a:p>
            <a:pPr algn="just"/>
            <a:endParaRPr lang="es-ES" sz="1800" dirty="0" smtClean="0"/>
          </a:p>
          <a:p>
            <a:pPr>
              <a:buNone/>
            </a:pPr>
            <a:endParaRPr lang="es-ES" sz="1800" dirty="0" smtClean="0"/>
          </a:p>
          <a:p>
            <a:pPr>
              <a:buNone/>
            </a:pPr>
            <a:endParaRPr lang="es-ES" sz="1800" dirty="0" smtClean="0"/>
          </a:p>
          <a:p>
            <a:pPr>
              <a:buNone/>
            </a:pPr>
            <a:endParaRPr lang="es-ES" sz="1800" dirty="0"/>
          </a:p>
        </p:txBody>
      </p:sp>
      <p:pic>
        <p:nvPicPr>
          <p:cNvPr id="3075" name="Picture 3"/>
          <p:cNvPicPr>
            <a:picLocks noChangeAspect="1" noChangeArrowheads="1"/>
          </p:cNvPicPr>
          <p:nvPr/>
        </p:nvPicPr>
        <p:blipFill>
          <a:blip r:embed="rId2" cstate="print"/>
          <a:srcRect/>
          <a:stretch>
            <a:fillRect/>
          </a:stretch>
        </p:blipFill>
        <p:spPr bwMode="auto">
          <a:xfrm>
            <a:off x="5286380" y="1571612"/>
            <a:ext cx="3143257" cy="2095505"/>
          </a:xfrm>
          <a:prstGeom prst="rect">
            <a:avLst/>
          </a:prstGeom>
          <a:noFill/>
          <a:ln w="9525">
            <a:noFill/>
            <a:miter lim="800000"/>
            <a:headEnd/>
            <a:tailEnd/>
          </a:ln>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HOYA DE LAS HUAHUAS</a:t>
            </a:r>
            <a:endParaRPr lang="es-ES" dirty="0"/>
          </a:p>
        </p:txBody>
      </p:sp>
      <p:sp>
        <p:nvSpPr>
          <p:cNvPr id="3" name="2 Marcador de contenido"/>
          <p:cNvSpPr>
            <a:spLocks noGrp="1"/>
          </p:cNvSpPr>
          <p:nvPr>
            <p:ph idx="1"/>
          </p:nvPr>
        </p:nvSpPr>
        <p:spPr/>
        <p:txBody>
          <a:bodyPr>
            <a:normAutofit/>
          </a:bodyPr>
          <a:lstStyle/>
          <a:p>
            <a:pPr>
              <a:buNone/>
            </a:pPr>
            <a:r>
              <a:rPr lang="es-ES" sz="1800" dirty="0" smtClean="0"/>
              <a:t>Región: Huasteca</a:t>
            </a:r>
          </a:p>
          <a:p>
            <a:pPr>
              <a:buNone/>
            </a:pPr>
            <a:r>
              <a:rPr lang="es-ES" sz="1800" dirty="0" smtClean="0"/>
              <a:t>Municipio: Aquismon</a:t>
            </a:r>
          </a:p>
          <a:p>
            <a:pPr>
              <a:buNone/>
            </a:pPr>
            <a:r>
              <a:rPr lang="es-ES" sz="1800" dirty="0" smtClean="0"/>
              <a:t>Superficie: 409 hectáreas</a:t>
            </a:r>
          </a:p>
          <a:p>
            <a:pPr>
              <a:buNone/>
            </a:pPr>
            <a:r>
              <a:rPr lang="es-ES" sz="1800" dirty="0" smtClean="0"/>
              <a:t>Decreto: Estatal. 15 de marzo de 2001</a:t>
            </a:r>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lgn="just"/>
            <a:r>
              <a:rPr lang="es-ES" sz="1800" dirty="0" smtClean="0"/>
              <a:t>Este sitio es considerado a nivel nacional como el 12º abismo mas grande de México, también sobresale internacionalmente por tener uno de los salones subterráneo mas grande del mundo.</a:t>
            </a:r>
          </a:p>
          <a:p>
            <a:pPr algn="just"/>
            <a:r>
              <a:rPr lang="es-ES" sz="1800" dirty="0" smtClean="0"/>
              <a:t>Resguarda un ecosistema único que es sitio de anidación y refugio de diversas especies de fauna silvestre, entre las que sobresalen los pericos y golondrinas.</a:t>
            </a:r>
          </a:p>
          <a:p>
            <a:pPr algn="just"/>
            <a:r>
              <a:rPr lang="es-ES" sz="1800" dirty="0" smtClean="0"/>
              <a:t>Su vegetación pertenece a la selva mediana subperennifolia.</a:t>
            </a:r>
          </a:p>
          <a:p>
            <a:pPr>
              <a:buNone/>
            </a:pPr>
            <a:endParaRPr lang="es-ES" sz="1800" dirty="0" smtClean="0"/>
          </a:p>
          <a:p>
            <a:pPr>
              <a:buNone/>
            </a:pPr>
            <a:endParaRPr lang="es-ES" sz="1800" dirty="0"/>
          </a:p>
        </p:txBody>
      </p:sp>
      <p:pic>
        <p:nvPicPr>
          <p:cNvPr id="4099" name="Picture 3"/>
          <p:cNvPicPr>
            <a:picLocks noChangeAspect="1" noChangeArrowheads="1"/>
          </p:cNvPicPr>
          <p:nvPr/>
        </p:nvPicPr>
        <p:blipFill>
          <a:blip r:embed="rId2" cstate="print"/>
          <a:srcRect/>
          <a:stretch>
            <a:fillRect/>
          </a:stretch>
        </p:blipFill>
        <p:spPr bwMode="auto">
          <a:xfrm>
            <a:off x="4929190" y="1643050"/>
            <a:ext cx="3052690" cy="2289518"/>
          </a:xfrm>
          <a:prstGeom prst="rect">
            <a:avLst/>
          </a:prstGeom>
          <a:noFill/>
          <a:ln w="9525">
            <a:noFill/>
            <a:miter lim="800000"/>
            <a:headEnd/>
            <a:tailEnd/>
          </a:ln>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CUEVAS DE MANTETZULEL</a:t>
            </a:r>
            <a:endParaRPr lang="es-ES" dirty="0"/>
          </a:p>
        </p:txBody>
      </p:sp>
      <p:sp>
        <p:nvSpPr>
          <p:cNvPr id="3" name="2 Marcador de contenido"/>
          <p:cNvSpPr>
            <a:spLocks noGrp="1"/>
          </p:cNvSpPr>
          <p:nvPr>
            <p:ph idx="1"/>
          </p:nvPr>
        </p:nvSpPr>
        <p:spPr/>
        <p:txBody>
          <a:bodyPr>
            <a:normAutofit/>
          </a:bodyPr>
          <a:lstStyle/>
          <a:p>
            <a:pPr>
              <a:buNone/>
            </a:pPr>
            <a:r>
              <a:rPr lang="es-ES" sz="1800" dirty="0" smtClean="0"/>
              <a:t>Región:  Huasteca</a:t>
            </a:r>
          </a:p>
          <a:p>
            <a:pPr>
              <a:buNone/>
            </a:pPr>
            <a:r>
              <a:rPr lang="es-ES" sz="1800" dirty="0" smtClean="0"/>
              <a:t>Municipio: Aquismon</a:t>
            </a:r>
          </a:p>
          <a:p>
            <a:pPr>
              <a:buNone/>
            </a:pPr>
            <a:r>
              <a:rPr lang="es-ES" sz="1800" dirty="0" smtClean="0"/>
              <a:t>Superficie: 698 hectáreas</a:t>
            </a:r>
          </a:p>
          <a:p>
            <a:pPr>
              <a:buNone/>
            </a:pPr>
            <a:r>
              <a:rPr lang="es-ES" sz="1800" dirty="0" smtClean="0"/>
              <a:t>Decreto: Estatal. 15 de marzo de 2001</a:t>
            </a:r>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lgn="just"/>
            <a:r>
              <a:rPr lang="es-ES" sz="1800" dirty="0" smtClean="0"/>
              <a:t>Se trata de cuatro cuevas rodeadas de un relicto de selva mediana superennfolia, que presenta vegetación de selva mediana subcaducifolia, donde se resguardan varias especies de fauna silvestre, entre las que destacan las aves.  </a:t>
            </a:r>
          </a:p>
          <a:p>
            <a:pPr algn="just"/>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a:p>
        </p:txBody>
      </p:sp>
      <p:pic>
        <p:nvPicPr>
          <p:cNvPr id="5123" name="Picture 3"/>
          <p:cNvPicPr>
            <a:picLocks noChangeAspect="1" noChangeArrowheads="1"/>
          </p:cNvPicPr>
          <p:nvPr/>
        </p:nvPicPr>
        <p:blipFill>
          <a:blip r:embed="rId2" cstate="print"/>
          <a:srcRect/>
          <a:stretch>
            <a:fillRect/>
          </a:stretch>
        </p:blipFill>
        <p:spPr bwMode="auto">
          <a:xfrm>
            <a:off x="5072066" y="1500174"/>
            <a:ext cx="3309944" cy="2204423"/>
          </a:xfrm>
          <a:prstGeom prst="rect">
            <a:avLst/>
          </a:prstGeom>
          <a:noFill/>
          <a:ln w="9525">
            <a:noFill/>
            <a:miter lim="800000"/>
            <a:headEnd/>
            <a:tailEnd/>
          </a:ln>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BOSQUE ADOLFO ROQUE BAUTISTA</a:t>
            </a:r>
            <a:endParaRPr lang="es-ES" dirty="0"/>
          </a:p>
        </p:txBody>
      </p:sp>
      <p:sp>
        <p:nvSpPr>
          <p:cNvPr id="3" name="2 Marcador de contenido"/>
          <p:cNvSpPr>
            <a:spLocks noGrp="1"/>
          </p:cNvSpPr>
          <p:nvPr>
            <p:ph idx="1"/>
          </p:nvPr>
        </p:nvSpPr>
        <p:spPr/>
        <p:txBody>
          <a:bodyPr>
            <a:normAutofit/>
          </a:bodyPr>
          <a:lstStyle/>
          <a:p>
            <a:pPr algn="just">
              <a:buNone/>
            </a:pPr>
            <a:r>
              <a:rPr lang="es-ES" sz="1800" dirty="0" smtClean="0"/>
              <a:t>Región: Huasteca</a:t>
            </a:r>
          </a:p>
          <a:p>
            <a:pPr algn="just">
              <a:buNone/>
            </a:pPr>
            <a:r>
              <a:rPr lang="es-ES" sz="1800" dirty="0" smtClean="0"/>
              <a:t>Municipio: Tamuin </a:t>
            </a:r>
          </a:p>
          <a:p>
            <a:pPr algn="just">
              <a:buNone/>
            </a:pPr>
            <a:r>
              <a:rPr lang="es-ES" sz="1800" dirty="0" smtClean="0"/>
              <a:t>Superficie: 30 hectáreas</a:t>
            </a:r>
          </a:p>
          <a:p>
            <a:pPr algn="just">
              <a:buNone/>
            </a:pPr>
            <a:r>
              <a:rPr lang="es-ES" sz="1800" dirty="0" smtClean="0"/>
              <a:t>Decreto: Estatal. 15 de marzo de 2001</a:t>
            </a:r>
          </a:p>
          <a:p>
            <a:pPr algn="just">
              <a:buNone/>
            </a:pPr>
            <a:endParaRPr lang="es-ES" sz="1800" dirty="0" smtClean="0"/>
          </a:p>
          <a:p>
            <a:pPr algn="just">
              <a:buNone/>
            </a:pPr>
            <a:endParaRPr lang="es-ES" sz="1800" dirty="0" smtClean="0"/>
          </a:p>
          <a:p>
            <a:pPr algn="just">
              <a:buNone/>
            </a:pPr>
            <a:endParaRPr lang="es-ES" sz="1800" dirty="0" smtClean="0"/>
          </a:p>
          <a:p>
            <a:pPr algn="just">
              <a:buNone/>
            </a:pPr>
            <a:endParaRPr lang="es-ES" sz="1800" dirty="0" smtClean="0"/>
          </a:p>
          <a:p>
            <a:pPr algn="just"/>
            <a:r>
              <a:rPr lang="es-ES" sz="1800" dirty="0" smtClean="0"/>
              <a:t>Este pequeño relicto de bosque espinoso que asegura viabilidad de diferentes especies de aves que sobreviven a la deforestada llanura huasteca.</a:t>
            </a:r>
          </a:p>
          <a:p>
            <a:pPr algn="just"/>
            <a:r>
              <a:rPr lang="es-ES" sz="1800" dirty="0" smtClean="0"/>
              <a:t>El lugar es utilizado para recreo de las familias.</a:t>
            </a:r>
          </a:p>
          <a:p>
            <a:pPr algn="just">
              <a:buNone/>
            </a:pPr>
            <a:endParaRPr lang="es-ES" sz="1800" dirty="0" smtClean="0"/>
          </a:p>
          <a:p>
            <a:pPr algn="just">
              <a:buNone/>
            </a:pPr>
            <a:r>
              <a:rPr lang="es-ES" sz="1800" dirty="0" smtClean="0"/>
              <a:t> </a:t>
            </a:r>
            <a:endParaRPr lang="es-ES" sz="1800" dirty="0"/>
          </a:p>
        </p:txBody>
      </p:sp>
      <p:pic>
        <p:nvPicPr>
          <p:cNvPr id="6147" name="Picture 3"/>
          <p:cNvPicPr>
            <a:picLocks noChangeAspect="1" noChangeArrowheads="1"/>
          </p:cNvPicPr>
          <p:nvPr/>
        </p:nvPicPr>
        <p:blipFill>
          <a:blip r:embed="rId2" cstate="print"/>
          <a:srcRect/>
          <a:stretch>
            <a:fillRect/>
          </a:stretch>
        </p:blipFill>
        <p:spPr bwMode="auto">
          <a:xfrm>
            <a:off x="5286380" y="1500174"/>
            <a:ext cx="2786082" cy="2089561"/>
          </a:xfrm>
          <a:prstGeom prst="rect">
            <a:avLst/>
          </a:prstGeom>
          <a:noFill/>
          <a:ln w="9525">
            <a:noFill/>
            <a:miter lim="800000"/>
            <a:headEnd/>
            <a:tailEnd/>
          </a:ln>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CUEVAS SAGRADAS DEL VIENTO Y LA FERTILIDAD</a:t>
            </a:r>
            <a:endParaRPr lang="es-ES" dirty="0"/>
          </a:p>
        </p:txBody>
      </p:sp>
      <p:sp>
        <p:nvSpPr>
          <p:cNvPr id="3" name="2 Marcador de contenido"/>
          <p:cNvSpPr>
            <a:spLocks noGrp="1"/>
          </p:cNvSpPr>
          <p:nvPr>
            <p:ph idx="1"/>
          </p:nvPr>
        </p:nvSpPr>
        <p:spPr/>
        <p:txBody>
          <a:bodyPr>
            <a:normAutofit/>
          </a:bodyPr>
          <a:lstStyle/>
          <a:p>
            <a:pPr algn="just">
              <a:buNone/>
            </a:pPr>
            <a:r>
              <a:rPr lang="es-ES" sz="1800" dirty="0" smtClean="0"/>
              <a:t>Región: Huasteca </a:t>
            </a:r>
          </a:p>
          <a:p>
            <a:pPr algn="just">
              <a:buNone/>
            </a:pPr>
            <a:r>
              <a:rPr lang="es-ES" sz="1800" dirty="0" smtClean="0"/>
              <a:t>Municipio: Huehuetlan</a:t>
            </a:r>
          </a:p>
          <a:p>
            <a:pPr algn="just">
              <a:buNone/>
            </a:pPr>
            <a:r>
              <a:rPr lang="es-ES" sz="1800" dirty="0" smtClean="0"/>
              <a:t>Superficie: 8 hectáreas </a:t>
            </a:r>
          </a:p>
          <a:p>
            <a:pPr algn="just">
              <a:buNone/>
            </a:pPr>
            <a:r>
              <a:rPr lang="es-ES" sz="1800" dirty="0" smtClean="0"/>
              <a:t>Decreto: Estatal. 15 de marzo de 2001</a:t>
            </a:r>
          </a:p>
          <a:p>
            <a:pPr algn="just">
              <a:buNone/>
            </a:pPr>
            <a:endParaRPr lang="es-ES" sz="1800" dirty="0" smtClean="0"/>
          </a:p>
          <a:p>
            <a:pPr algn="just">
              <a:buNone/>
            </a:pPr>
            <a:endParaRPr lang="es-ES" sz="1800" dirty="0" smtClean="0"/>
          </a:p>
          <a:p>
            <a:pPr algn="just">
              <a:buNone/>
            </a:pPr>
            <a:endParaRPr lang="es-ES" sz="1800" dirty="0" smtClean="0"/>
          </a:p>
          <a:p>
            <a:pPr algn="just">
              <a:buNone/>
            </a:pPr>
            <a:endParaRPr lang="es-ES" sz="1800" dirty="0" smtClean="0"/>
          </a:p>
          <a:p>
            <a:pPr algn="just"/>
            <a:r>
              <a:rPr lang="es-ES" sz="1800" dirty="0" smtClean="0"/>
              <a:t>Considerado sagrado por los pueblos indígenas de la región, que ahí realizan diversos ritos y ceremonias.</a:t>
            </a:r>
          </a:p>
          <a:p>
            <a:pPr algn="just"/>
            <a:r>
              <a:rPr lang="es-ES" sz="1800" dirty="0" smtClean="0"/>
              <a:t>Se trata además de un espacio donde los chamanes o médicos indígenas tradicionales buscan el poder para dar salud a sus enfermos y las parteras solicitan la buena fertilidad para las madres gestantes.  </a:t>
            </a:r>
          </a:p>
          <a:p>
            <a:pPr algn="just">
              <a:buNone/>
            </a:pPr>
            <a:endParaRPr lang="es-ES" sz="1800" dirty="0" smtClean="0"/>
          </a:p>
          <a:p>
            <a:pPr algn="just">
              <a:buNone/>
            </a:pPr>
            <a:r>
              <a:rPr lang="es-ES" sz="1800" dirty="0" smtClean="0"/>
              <a:t> </a:t>
            </a:r>
          </a:p>
          <a:p>
            <a:pPr algn="just">
              <a:buNone/>
            </a:pPr>
            <a:endParaRPr lang="es-ES" sz="1800" dirty="0" smtClean="0"/>
          </a:p>
          <a:p>
            <a:pPr algn="just">
              <a:buNone/>
            </a:pPr>
            <a:endParaRPr lang="es-ES" sz="1800" dirty="0"/>
          </a:p>
        </p:txBody>
      </p:sp>
      <p:pic>
        <p:nvPicPr>
          <p:cNvPr id="7171" name="Picture 3"/>
          <p:cNvPicPr>
            <a:picLocks noChangeAspect="1" noChangeArrowheads="1"/>
          </p:cNvPicPr>
          <p:nvPr/>
        </p:nvPicPr>
        <p:blipFill>
          <a:blip r:embed="rId2" cstate="print"/>
          <a:srcRect/>
          <a:stretch>
            <a:fillRect/>
          </a:stretch>
        </p:blipFill>
        <p:spPr bwMode="auto">
          <a:xfrm>
            <a:off x="4976816" y="1643051"/>
            <a:ext cx="2952769" cy="2214578"/>
          </a:xfrm>
          <a:prstGeom prst="rect">
            <a:avLst/>
          </a:prstGeom>
          <a:noFill/>
          <a:ln w="9525">
            <a:noFill/>
            <a:miter lim="800000"/>
            <a:headEnd/>
            <a:tailEnd/>
          </a:ln>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PARQUE NACIONAL EL POTOSI</a:t>
            </a:r>
            <a:endParaRPr lang="es-ES" dirty="0"/>
          </a:p>
        </p:txBody>
      </p:sp>
      <p:sp>
        <p:nvSpPr>
          <p:cNvPr id="3" name="2 Marcador de contenido"/>
          <p:cNvSpPr>
            <a:spLocks noGrp="1"/>
          </p:cNvSpPr>
          <p:nvPr>
            <p:ph idx="1"/>
          </p:nvPr>
        </p:nvSpPr>
        <p:spPr/>
        <p:txBody>
          <a:bodyPr>
            <a:normAutofit/>
          </a:bodyPr>
          <a:lstStyle/>
          <a:p>
            <a:pPr>
              <a:buNone/>
            </a:pPr>
            <a:r>
              <a:rPr lang="es-ES" sz="1800" dirty="0" smtClean="0"/>
              <a:t>Región: San Luis y Media</a:t>
            </a:r>
          </a:p>
          <a:p>
            <a:pPr>
              <a:buNone/>
            </a:pPr>
            <a:r>
              <a:rPr lang="es-ES" sz="1800" dirty="0" smtClean="0"/>
              <a:t>Municipio: Santa Maria del Rio y Rioverde</a:t>
            </a:r>
          </a:p>
          <a:p>
            <a:pPr>
              <a:buNone/>
            </a:pPr>
            <a:r>
              <a:rPr lang="es-ES" sz="1800" dirty="0" smtClean="0"/>
              <a:t>Superficie: 2 000 hectáreas aproximadamente</a:t>
            </a:r>
          </a:p>
          <a:p>
            <a:pPr>
              <a:buNone/>
            </a:pPr>
            <a:r>
              <a:rPr lang="es-ES" sz="1800" dirty="0" smtClean="0"/>
              <a:t>Decreto: Federal. 15 de septiembre de 1936</a:t>
            </a:r>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lgn="just"/>
            <a:r>
              <a:rPr lang="es-ES" sz="1800" dirty="0" smtClean="0"/>
              <a:t>El parque esta cubierto por una vegetación profusa, con paisajes donde abundan cerros rocosos y profundas cañadas.</a:t>
            </a:r>
          </a:p>
          <a:p>
            <a:pPr algn="just"/>
            <a:r>
              <a:rPr lang="es-ES" sz="1800" dirty="0" smtClean="0"/>
              <a:t>Los tipos de vegetación identificados son bosques de pino-encino de diversas especies. </a:t>
            </a:r>
          </a:p>
          <a:p>
            <a:pPr algn="just"/>
            <a:r>
              <a:rPr lang="es-ES" sz="1800" dirty="0" smtClean="0"/>
              <a:t>Entre la fauna silvestre se puede mencionar especies como: coyote, zorra, conejo, armadillo, mapache ardilla, lagartija, entre otros.</a:t>
            </a:r>
          </a:p>
          <a:p>
            <a:pPr>
              <a:buNone/>
            </a:pPr>
            <a:endParaRPr lang="es-ES" sz="1800" dirty="0"/>
          </a:p>
        </p:txBody>
      </p:sp>
      <p:pic>
        <p:nvPicPr>
          <p:cNvPr id="8195" name="Picture 3"/>
          <p:cNvPicPr>
            <a:picLocks noChangeAspect="1" noChangeArrowheads="1"/>
          </p:cNvPicPr>
          <p:nvPr/>
        </p:nvPicPr>
        <p:blipFill>
          <a:blip r:embed="rId2" cstate="print"/>
          <a:srcRect/>
          <a:stretch>
            <a:fillRect/>
          </a:stretch>
        </p:blipFill>
        <p:spPr bwMode="auto">
          <a:xfrm>
            <a:off x="5429256" y="1643051"/>
            <a:ext cx="2857521" cy="2286015"/>
          </a:xfrm>
          <a:prstGeom prst="rect">
            <a:avLst/>
          </a:prstGeom>
          <a:noFill/>
          <a:ln w="9525">
            <a:noFill/>
            <a:miter lim="800000"/>
            <a:headEnd/>
            <a:tailEnd/>
          </a:ln>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164</TotalTime>
  <Words>1239</Words>
  <Application>Microsoft Office PowerPoint</Application>
  <PresentationFormat>Presentación en pantalla (4:3)</PresentationFormat>
  <Paragraphs>200</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Fundición</vt:lpstr>
      <vt:lpstr>AREAS NATURALES PROTEGIDAS </vt:lpstr>
      <vt:lpstr>RESERVA FORESTAL BOSCOSA</vt:lpstr>
      <vt:lpstr>SIERRA DE LA ABRA DE TANCHIPA </vt:lpstr>
      <vt:lpstr>SOTANO DE LAS GLONDRINAS</vt:lpstr>
      <vt:lpstr>HOYA DE LAS HUAHUAS</vt:lpstr>
      <vt:lpstr>CUEVAS DE MANTETZULEL</vt:lpstr>
      <vt:lpstr>BOSQUE ADOLFO ROQUE BAUTISTA</vt:lpstr>
      <vt:lpstr>CUEVAS SAGRADAS DEL VIENTO Y LA FERTILIDAD</vt:lpstr>
      <vt:lpstr>PARQUE NACIONAL EL POTOSI</vt:lpstr>
      <vt:lpstr>PARQUE ESTATAL DE PALAMA LARGA</vt:lpstr>
      <vt:lpstr>MANATIAL DE LA MEDIA LUNA</vt:lpstr>
      <vt:lpstr>LA SIERRA DE EN MEDIO Y LA SIERRA DEL ESTE </vt:lpstr>
      <vt:lpstr>SIERRA LA MOJONERA</vt:lpstr>
      <vt:lpstr>REAL DE GUADALCAZAR</vt:lpstr>
      <vt:lpstr>PARQUE NACIONAL EL GOGORRON</vt:lpstr>
      <vt:lpstr>SIERRA DE ALVAREZ</vt:lpstr>
      <vt:lpstr> PASEO DE LA PRESA DE SAN JOSE</vt:lpstr>
    </vt:vector>
  </TitlesOfParts>
  <Company>UCEM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Ucem</dc:creator>
  <cp:lastModifiedBy>Ucem</cp:lastModifiedBy>
  <cp:revision>17</cp:revision>
  <dcterms:created xsi:type="dcterms:W3CDTF">2010-02-06T15:36:49Z</dcterms:created>
  <dcterms:modified xsi:type="dcterms:W3CDTF">2010-02-10T02:15:39Z</dcterms:modified>
</cp:coreProperties>
</file>